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media/image1.png" ContentType="image/png"/>
  <Override PartName="/ppt/media/image7.jpeg" ContentType="image/jpeg"/>
  <Override PartName="/ppt/media/image2.png" ContentType="image/png"/>
  <Override PartName="/ppt/media/image3.png" ContentType="image/png"/>
  <Override PartName="/ppt/media/image4.png" ContentType="image/png"/>
  <Override PartName="/ppt/media/image6.jpeg" ContentType="image/jpeg"/>
  <Override PartName="/ppt/media/image5.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s-ES" sz="1800" spc="-1" strike="noStrike">
                <a:solidFill>
                  <a:srgbClr val="000000"/>
                </a:solidFill>
                <a:latin typeface="Arial"/>
              </a:rPr>
              <a:t>Pulse para desplazar la diapositiva</a:t>
            </a:r>
            <a:endParaRPr b="0" lang="es-ES" sz="1800" spc="-1" strike="noStrike">
              <a:solidFill>
                <a:srgbClr val="000000"/>
              </a:solidFill>
              <a:latin typeface="Arial"/>
            </a:endParaRPr>
          </a:p>
        </p:txBody>
      </p:sp>
      <p:sp>
        <p:nvSpPr>
          <p:cNvPr id="8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s-ES" sz="2000" spc="-1" strike="noStrike">
                <a:latin typeface="Arial"/>
              </a:rPr>
              <a:t>Pulse para editar el formato de las notas</a:t>
            </a:r>
            <a:endParaRPr b="0" lang="es-ES" sz="2000" spc="-1" strike="noStrike">
              <a:latin typeface="Arial"/>
            </a:endParaRPr>
          </a:p>
        </p:txBody>
      </p:sp>
      <p:sp>
        <p:nvSpPr>
          <p:cNvPr id="81"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s-ES" sz="1400" spc="-1" strike="noStrike">
                <a:latin typeface="Times New Roman"/>
              </a:rPr>
              <a:t>&lt;cabecera&gt;</a:t>
            </a:r>
            <a:endParaRPr b="0" lang="es-ES" sz="1400" spc="-1" strike="noStrike">
              <a:latin typeface="Times New Roman"/>
            </a:endParaRPr>
          </a:p>
        </p:txBody>
      </p:sp>
      <p:sp>
        <p:nvSpPr>
          <p:cNvPr id="82"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algn="r">
              <a:buNone/>
              <a:defRPr b="0" lang="es-ES" sz="1400" spc="-1" strike="noStrike">
                <a:latin typeface="Times New Roman"/>
              </a:defRPr>
            </a:lvl1pPr>
          </a:lstStyle>
          <a:p>
            <a:pPr algn="r">
              <a:buNone/>
            </a:pPr>
            <a:r>
              <a:rPr b="0" lang="es-ES" sz="1400" spc="-1" strike="noStrike">
                <a:latin typeface="Times New Roman"/>
              </a:rPr>
              <a:t>&lt;fecha/hora&gt;</a:t>
            </a:r>
            <a:endParaRPr b="0" lang="es-ES" sz="1400" spc="-1" strike="noStrike">
              <a:latin typeface="Times New Roman"/>
            </a:endParaRPr>
          </a:p>
        </p:txBody>
      </p:sp>
      <p:sp>
        <p:nvSpPr>
          <p:cNvPr id="83"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a:defRPr b="0" lang="es-ES" sz="1400" spc="-1" strike="noStrike">
                <a:latin typeface="Times New Roman"/>
              </a:defRPr>
            </a:lvl1pPr>
          </a:lstStyle>
          <a:p>
            <a:r>
              <a:rPr b="0" lang="es-ES" sz="1400" spc="-1" strike="noStrike">
                <a:latin typeface="Times New Roman"/>
              </a:rPr>
              <a:t>&lt;pie de página&gt;</a:t>
            </a:r>
            <a:endParaRPr b="0" lang="es-ES" sz="1400" spc="-1" strike="noStrike">
              <a:latin typeface="Times New Roman"/>
            </a:endParaRPr>
          </a:p>
        </p:txBody>
      </p:sp>
      <p:sp>
        <p:nvSpPr>
          <p:cNvPr id="84"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algn="r">
              <a:buNone/>
              <a:defRPr b="0" lang="es-ES" sz="1400" spc="-1" strike="noStrike">
                <a:latin typeface="Times New Roman"/>
              </a:defRPr>
            </a:lvl1pPr>
          </a:lstStyle>
          <a:p>
            <a:pPr algn="r">
              <a:buNone/>
            </a:pPr>
            <a:fld id="{682ED222-DC95-414A-955A-73C5B056F872}"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body"/>
          </p:nvPr>
        </p:nvSpPr>
        <p:spPr>
          <a:xfrm>
            <a:off x="685800" y="4343400"/>
            <a:ext cx="5485320" cy="4113720"/>
          </a:xfrm>
          <a:prstGeom prst="rect">
            <a:avLst/>
          </a:prstGeom>
          <a:noFill/>
          <a:ln w="0">
            <a:noFill/>
          </a:ln>
        </p:spPr>
        <p:txBody>
          <a:bodyPr lIns="0" rIns="0" tIns="91440" bIns="91440" anchor="t">
            <a:noAutofit/>
          </a:bodyPr>
          <a:p>
            <a:pPr marL="216000" indent="-216000">
              <a:lnSpc>
                <a:spcPct val="100000"/>
              </a:lnSpc>
              <a:buNone/>
              <a:tabLst>
                <a:tab algn="l" pos="0"/>
              </a:tabLst>
            </a:pPr>
            <a:r>
              <a:rPr b="0" lang="en-US" sz="1100" spc="-1" strike="noStrike">
                <a:solidFill>
                  <a:srgbClr val="000000"/>
                </a:solidFill>
                <a:latin typeface="Arial"/>
              </a:rPr>
              <a:t>The Automed machine works the following way:</a:t>
            </a:r>
            <a:endParaRPr b="0" lang="es-ES" sz="1100" spc="-1" strike="noStrike">
              <a:latin typeface="Arial"/>
            </a:endParaRPr>
          </a:p>
          <a:p>
            <a:pPr marL="216000" indent="-216000">
              <a:lnSpc>
                <a:spcPct val="100000"/>
              </a:lnSpc>
              <a:buNone/>
              <a:tabLst>
                <a:tab algn="l" pos="0"/>
              </a:tabLst>
            </a:pPr>
            <a:r>
              <a:rPr b="0" lang="en-US" sz="1200" spc="-1" strike="noStrike">
                <a:solidFill>
                  <a:srgbClr val="000000"/>
                </a:solidFill>
                <a:highlight>
                  <a:srgbClr val="e9f0f6"/>
                </a:highlight>
                <a:latin typeface="Georgia"/>
                <a:ea typeface="Georgia"/>
              </a:rPr>
              <a:t>•</a:t>
            </a:r>
            <a:r>
              <a:rPr b="0" lang="en-US" sz="1100" spc="-1" strike="noStrike">
                <a:solidFill>
                  <a:srgbClr val="000000"/>
                </a:solidFill>
                <a:latin typeface="Georgia"/>
                <a:ea typeface="Georgia"/>
              </a:rPr>
              <a:t> </a:t>
            </a:r>
            <a:r>
              <a:rPr b="0" lang="en-US" sz="1100" spc="-1" strike="noStrike">
                <a:solidFill>
                  <a:srgbClr val="000000"/>
                </a:solidFill>
                <a:latin typeface="Georgia"/>
                <a:ea typeface="Georgia"/>
              </a:rPr>
              <a:t>First you have to choose the medicine you want to buy in the HMI screen, which is tactile and is always on service.</a:t>
            </a:r>
            <a:endParaRPr b="0" lang="es-ES" sz="1100" spc="-1" strike="noStrike">
              <a:latin typeface="Arial"/>
            </a:endParaRPr>
          </a:p>
          <a:p>
            <a:pPr marL="216000" indent="-216000">
              <a:lnSpc>
                <a:spcPct val="100000"/>
              </a:lnSpc>
              <a:buNone/>
              <a:tabLst>
                <a:tab algn="l" pos="0"/>
              </a:tabLst>
            </a:pPr>
            <a:r>
              <a:rPr b="0" lang="en-US" sz="1100" spc="-1" strike="noStrike">
                <a:solidFill>
                  <a:srgbClr val="000000"/>
                </a:solidFill>
                <a:latin typeface="Georgia"/>
                <a:ea typeface="Georgia"/>
              </a:rPr>
              <a:t>  </a:t>
            </a:r>
            <a:r>
              <a:rPr b="0" lang="en-US" sz="1100" spc="-1" strike="noStrike">
                <a:solidFill>
                  <a:srgbClr val="000000"/>
                </a:solidFill>
                <a:latin typeface="Georgia"/>
                <a:ea typeface="Georgia"/>
              </a:rPr>
              <a:t>- If you want a non-prescribed medicine you choose it on the screen items. </a:t>
            </a:r>
            <a:endParaRPr b="0" lang="es-ES" sz="1100" spc="-1" strike="noStrike">
              <a:latin typeface="Arial"/>
            </a:endParaRPr>
          </a:p>
          <a:p>
            <a:pPr marL="216000" indent="-216000">
              <a:lnSpc>
                <a:spcPct val="100000"/>
              </a:lnSpc>
              <a:buNone/>
              <a:tabLst>
                <a:tab algn="l" pos="0"/>
              </a:tabLst>
            </a:pPr>
            <a:r>
              <a:rPr b="0" lang="en-US" sz="1100" spc="-1" strike="noStrike">
                <a:solidFill>
                  <a:srgbClr val="000000"/>
                </a:solidFill>
                <a:latin typeface="Georgia"/>
                <a:ea typeface="Georgia"/>
              </a:rPr>
              <a:t>  </a:t>
            </a:r>
            <a:r>
              <a:rPr b="0" lang="en-US" sz="1100" spc="-1" strike="noStrike">
                <a:solidFill>
                  <a:srgbClr val="000000"/>
                </a:solidFill>
                <a:latin typeface="Georgia"/>
                <a:ea typeface="Georgia"/>
              </a:rPr>
              <a:t>- If the medicine is prescribed by a doctor you identify yourself with your medical card by putting it in the card reader.</a:t>
            </a:r>
            <a:endParaRPr b="0" lang="es-ES" sz="1100" spc="-1" strike="noStrike">
              <a:latin typeface="Arial"/>
            </a:endParaRPr>
          </a:p>
          <a:p>
            <a:pPr marL="216000" indent="-216000">
              <a:lnSpc>
                <a:spcPct val="100000"/>
              </a:lnSpc>
              <a:buNone/>
              <a:tabLst>
                <a:tab algn="l" pos="0"/>
              </a:tabLst>
            </a:pPr>
            <a:r>
              <a:rPr b="0" lang="en-US" sz="1200" spc="-1" strike="noStrike">
                <a:solidFill>
                  <a:srgbClr val="000000"/>
                </a:solidFill>
                <a:highlight>
                  <a:srgbClr val="e9f0f6"/>
                </a:highlight>
                <a:latin typeface="Georgia"/>
                <a:ea typeface="Georgia"/>
              </a:rPr>
              <a:t>•</a:t>
            </a:r>
            <a:r>
              <a:rPr b="0" lang="en-US" sz="1100" spc="-1" strike="noStrike">
                <a:solidFill>
                  <a:srgbClr val="000000"/>
                </a:solidFill>
                <a:latin typeface="Georgia"/>
                <a:ea typeface="Georgia"/>
              </a:rPr>
              <a:t> </a:t>
            </a:r>
            <a:r>
              <a:rPr b="0" lang="en-US" sz="1100" spc="-1" strike="noStrike">
                <a:solidFill>
                  <a:srgbClr val="000000"/>
                </a:solidFill>
                <a:latin typeface="Georgia"/>
                <a:ea typeface="Georgia"/>
              </a:rPr>
              <a:t>After that you have to pay the price; the machine will give you then your medicines.</a:t>
            </a:r>
            <a:endParaRPr b="0" lang="es-ES" sz="1100" spc="-1" strike="noStrike">
              <a:latin typeface="Arial"/>
            </a:endParaRPr>
          </a:p>
          <a:p>
            <a:pPr marL="216000" indent="-216000">
              <a:lnSpc>
                <a:spcPct val="100000"/>
              </a:lnSpc>
              <a:buNone/>
              <a:tabLst>
                <a:tab algn="l" pos="0"/>
              </a:tabLst>
            </a:pPr>
            <a:endParaRPr b="0" lang="es-ES" sz="1100" spc="-1" strike="noStrike">
              <a:latin typeface="Arial"/>
            </a:endParaRPr>
          </a:p>
        </p:txBody>
      </p:sp>
      <p:sp>
        <p:nvSpPr>
          <p:cNvPr id="112" name="PlaceHolder 2"/>
          <p:cNvSpPr>
            <a:spLocks noGrp="1"/>
          </p:cNvSpPr>
          <p:nvPr>
            <p:ph type="sldImg"/>
          </p:nvPr>
        </p:nvSpPr>
        <p:spPr>
          <a:xfrm>
            <a:off x="380880" y="685800"/>
            <a:ext cx="6095520" cy="3428640"/>
          </a:xfrm>
          <a:prstGeom prst="rect">
            <a:avLst/>
          </a:prstGeom>
          <a:ln w="0">
            <a:noFill/>
          </a:ln>
        </p:spPr>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body"/>
          </p:nvPr>
        </p:nvSpPr>
        <p:spPr>
          <a:xfrm>
            <a:off x="685800" y="4343400"/>
            <a:ext cx="5485320" cy="4113720"/>
          </a:xfrm>
          <a:prstGeom prst="rect">
            <a:avLst/>
          </a:prstGeom>
          <a:noFill/>
          <a:ln w="0">
            <a:noFill/>
          </a:ln>
        </p:spPr>
        <p:txBody>
          <a:bodyPr lIns="0" rIns="0" tIns="91440" bIns="91440" anchor="t">
            <a:noAutofit/>
          </a:bodyPr>
          <a:p>
            <a:pPr marL="216000" indent="-216000">
              <a:lnSpc>
                <a:spcPct val="100000"/>
              </a:lnSpc>
              <a:buNone/>
              <a:tabLst>
                <a:tab algn="l" pos="0"/>
              </a:tabLst>
            </a:pPr>
            <a:r>
              <a:rPr b="0" lang="en-US" sz="1100" spc="-1" strike="noStrike">
                <a:latin typeface="Arial"/>
              </a:rPr>
              <a:t>The Automated machine works the following way:</a:t>
            </a:r>
            <a:endParaRPr b="0" lang="es-ES" sz="1100" spc="-1" strike="noStrike">
              <a:latin typeface="Arial"/>
            </a:endParaRPr>
          </a:p>
          <a:p>
            <a:pPr marL="216000" indent="-216000">
              <a:lnSpc>
                <a:spcPct val="100000"/>
              </a:lnSpc>
              <a:buNone/>
              <a:tabLst>
                <a:tab algn="l" pos="0"/>
              </a:tabLst>
            </a:pPr>
            <a:r>
              <a:rPr b="0" lang="en-US" sz="1100" spc="-1" strike="noStrike">
                <a:latin typeface="Arial"/>
              </a:rPr>
              <a:t>It starts the process after the client has chosen the medicine and payed for it. </a:t>
            </a:r>
            <a:endParaRPr b="0" lang="es-ES" sz="1100" spc="-1" strike="noStrike">
              <a:latin typeface="Arial"/>
            </a:endParaRPr>
          </a:p>
          <a:p>
            <a:pPr marL="216000" indent="-216000">
              <a:lnSpc>
                <a:spcPct val="100000"/>
              </a:lnSpc>
              <a:buNone/>
              <a:tabLst>
                <a:tab algn="l" pos="0"/>
              </a:tabLst>
            </a:pPr>
            <a:r>
              <a:rPr b="0" lang="en-US" sz="1100" spc="-1" strike="noStrike">
                <a:latin typeface="Arial"/>
              </a:rPr>
              <a:t>First the machine activates the medicine elevator, that goes from the base level to the level where the medicine is placed.</a:t>
            </a:r>
            <a:endParaRPr b="0" lang="es-ES" sz="1100" spc="-1" strike="noStrike">
              <a:latin typeface="Arial"/>
            </a:endParaRPr>
          </a:p>
          <a:p>
            <a:pPr marL="216000" indent="-216000">
              <a:lnSpc>
                <a:spcPct val="100000"/>
              </a:lnSpc>
              <a:buNone/>
              <a:tabLst>
                <a:tab algn="l" pos="0"/>
              </a:tabLst>
            </a:pPr>
            <a:endParaRPr b="0" lang="es-ES" sz="1100" spc="-1" strike="noStrike">
              <a:latin typeface="Arial"/>
            </a:endParaRPr>
          </a:p>
        </p:txBody>
      </p:sp>
      <p:sp>
        <p:nvSpPr>
          <p:cNvPr id="114" name="PlaceHolder 2"/>
          <p:cNvSpPr>
            <a:spLocks noGrp="1"/>
          </p:cNvSpPr>
          <p:nvPr>
            <p:ph type="sldImg"/>
          </p:nvPr>
        </p:nvSpPr>
        <p:spPr>
          <a:xfrm>
            <a:off x="380880" y="685800"/>
            <a:ext cx="6095520" cy="3428640"/>
          </a:xfrm>
          <a:prstGeom prst="rect">
            <a:avLst/>
          </a:prstGeom>
          <a:ln w="0">
            <a:noFill/>
          </a:ln>
        </p:spPr>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body"/>
          </p:nvPr>
        </p:nvSpPr>
        <p:spPr>
          <a:xfrm>
            <a:off x="685800" y="4343400"/>
            <a:ext cx="5485320" cy="4113720"/>
          </a:xfrm>
          <a:prstGeom prst="rect">
            <a:avLst/>
          </a:prstGeom>
          <a:noFill/>
          <a:ln w="0">
            <a:noFill/>
          </a:ln>
        </p:spPr>
        <p:txBody>
          <a:bodyPr lIns="0" rIns="0" tIns="91440" bIns="91440" anchor="t">
            <a:noAutofit/>
          </a:bodyPr>
          <a:p>
            <a:pPr marL="216000" indent="-216000">
              <a:lnSpc>
                <a:spcPct val="100000"/>
              </a:lnSpc>
              <a:buNone/>
              <a:tabLst>
                <a:tab algn="l" pos="0"/>
              </a:tabLst>
            </a:pPr>
            <a:r>
              <a:rPr b="0" lang="en-US" sz="2200" spc="-1" strike="noStrike">
                <a:solidFill>
                  <a:srgbClr val="000000"/>
                </a:solidFill>
                <a:latin typeface="Century Gothic"/>
                <a:ea typeface="Century Gothic"/>
              </a:rPr>
              <a:t>t, the serving Aft</a:t>
            </a:r>
            <a:endParaRPr b="0" lang="es-ES" sz="2200" spc="-1" strike="noStrike">
              <a:latin typeface="Arial"/>
            </a:endParaRPr>
          </a:p>
          <a:p>
            <a:pPr marL="216000" indent="-216000">
              <a:lnSpc>
                <a:spcPct val="100000"/>
              </a:lnSpc>
              <a:buNone/>
              <a:tabLst>
                <a:tab algn="l" pos="0"/>
              </a:tabLst>
            </a:pPr>
            <a:r>
              <a:rPr b="0" lang="en-US" sz="2200" spc="-1" strike="noStrike">
                <a:solidFill>
                  <a:srgbClr val="000000"/>
                </a:solidFill>
                <a:latin typeface="Century Gothic"/>
                <a:ea typeface="Century Gothic"/>
              </a:rPr>
              <a:t> </a:t>
            </a:r>
            <a:r>
              <a:rPr b="0" lang="en-US" sz="2200" spc="-1" strike="noStrike">
                <a:solidFill>
                  <a:srgbClr val="000000"/>
                </a:solidFill>
                <a:latin typeface="Century Gothic"/>
                <a:ea typeface="Century Gothic"/>
              </a:rPr>
              <a:t>After that, the motor of the serving spiral where the chosen medicine is placed is turned on. The medicine falls into the elevator</a:t>
            </a:r>
            <a:endParaRPr b="0" lang="es-ES" sz="2200" spc="-1" strike="noStrike">
              <a:latin typeface="Arial"/>
            </a:endParaRPr>
          </a:p>
          <a:p>
            <a:pPr marL="216000" indent="-216000">
              <a:lnSpc>
                <a:spcPct val="100000"/>
              </a:lnSpc>
              <a:buNone/>
              <a:tabLst>
                <a:tab algn="l" pos="0"/>
              </a:tabLst>
            </a:pPr>
            <a:r>
              <a:rPr b="0" lang="en-US" sz="2200" spc="-1" strike="noStrike">
                <a:solidFill>
                  <a:srgbClr val="000000"/>
                </a:solidFill>
                <a:latin typeface="Century Gothic"/>
                <a:ea typeface="Century Gothic"/>
              </a:rPr>
              <a:t>er that, the motor of the serving spiral where the chosen medicine is placed is turned on. The medic</a:t>
            </a:r>
            <a:endParaRPr b="0" lang="es-ES" sz="2200" spc="-1" strike="noStrike">
              <a:latin typeface="Arial"/>
            </a:endParaRPr>
          </a:p>
          <a:p>
            <a:pPr marL="216000" indent="-216000">
              <a:lnSpc>
                <a:spcPct val="100000"/>
              </a:lnSpc>
              <a:buNone/>
              <a:tabLst>
                <a:tab algn="l" pos="0"/>
              </a:tabLst>
            </a:pPr>
            <a:r>
              <a:rPr b="0" lang="en-US" sz="2200" spc="-1" strike="noStrike">
                <a:solidFill>
                  <a:srgbClr val="000000"/>
                </a:solidFill>
                <a:latin typeface="Century Gothic"/>
                <a:ea typeface="Century Gothic"/>
              </a:rPr>
              <a:t> </a:t>
            </a:r>
            <a:r>
              <a:rPr b="0" lang="en-US" sz="2200" spc="-1" strike="noStrike">
                <a:solidFill>
                  <a:srgbClr val="000000"/>
                </a:solidFill>
                <a:latin typeface="Century Gothic"/>
                <a:ea typeface="Century Gothic"/>
              </a:rPr>
              <a:t>After that, the motor of the serving spiral where the chosen medicine is placed is turned on. The medicine falls into the elevator.</a:t>
            </a:r>
            <a:endParaRPr b="0" lang="es-ES" sz="2200" spc="-1" strike="noStrike">
              <a:latin typeface="Arial"/>
            </a:endParaRPr>
          </a:p>
          <a:p>
            <a:pPr marL="216000" indent="-216000">
              <a:lnSpc>
                <a:spcPct val="100000"/>
              </a:lnSpc>
              <a:buNone/>
              <a:tabLst>
                <a:tab algn="l" pos="0"/>
              </a:tabLst>
            </a:pPr>
            <a:r>
              <a:rPr b="0" lang="en-US" sz="2200" spc="-1" strike="noStrike">
                <a:solidFill>
                  <a:srgbClr val="000000"/>
                </a:solidFill>
                <a:latin typeface="Century Gothic"/>
                <a:ea typeface="Century Gothic"/>
              </a:rPr>
              <a:t>ine falls into the elevator. spiral, w chosen medicine is placed, turns on its motor until the medicine fall</a:t>
            </a:r>
            <a:endParaRPr b="0" lang="es-ES" sz="2200" spc="-1" strike="noStrike">
              <a:latin typeface="Arial"/>
            </a:endParaRPr>
          </a:p>
        </p:txBody>
      </p:sp>
      <p:sp>
        <p:nvSpPr>
          <p:cNvPr id="116" name="PlaceHolder 2"/>
          <p:cNvSpPr>
            <a:spLocks noGrp="1"/>
          </p:cNvSpPr>
          <p:nvPr>
            <p:ph type="sldImg"/>
          </p:nvPr>
        </p:nvSpPr>
        <p:spPr>
          <a:xfrm>
            <a:off x="1143360" y="685800"/>
            <a:ext cx="4571280" cy="3427920"/>
          </a:xfrm>
          <a:prstGeom prst="rect">
            <a:avLst/>
          </a:prstGeom>
          <a:ln w="0">
            <a:noFill/>
          </a:ln>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body"/>
          </p:nvPr>
        </p:nvSpPr>
        <p:spPr>
          <a:xfrm>
            <a:off x="685800" y="4343400"/>
            <a:ext cx="5485320" cy="4113720"/>
          </a:xfrm>
          <a:prstGeom prst="rect">
            <a:avLst/>
          </a:prstGeom>
          <a:noFill/>
          <a:ln w="0">
            <a:noFill/>
          </a:ln>
        </p:spPr>
        <p:txBody>
          <a:bodyPr lIns="0" rIns="0" tIns="91440" bIns="91440" anchor="t">
            <a:noAutofit/>
          </a:bodyPr>
          <a:p>
            <a:pPr marL="216000" indent="-216000">
              <a:lnSpc>
                <a:spcPct val="100000"/>
              </a:lnSpc>
              <a:buNone/>
              <a:tabLst>
                <a:tab algn="l" pos="0"/>
              </a:tabLst>
            </a:pPr>
            <a:r>
              <a:rPr b="0" lang="en-US" sz="1100" spc="-1" strike="noStrike">
                <a:latin typeface="Arial"/>
              </a:rPr>
              <a:t>Next the elevator goes down back to the base level; then an ejector cylinder pushes the medicine in the elevator to the ramp.</a:t>
            </a:r>
            <a:endParaRPr b="0" lang="es-ES" sz="1100" spc="-1" strike="noStrike">
              <a:latin typeface="Arial"/>
            </a:endParaRPr>
          </a:p>
        </p:txBody>
      </p:sp>
      <p:sp>
        <p:nvSpPr>
          <p:cNvPr id="118" name="PlaceHolder 2"/>
          <p:cNvSpPr>
            <a:spLocks noGrp="1"/>
          </p:cNvSpPr>
          <p:nvPr>
            <p:ph type="sldImg"/>
          </p:nvPr>
        </p:nvSpPr>
        <p:spPr>
          <a:xfrm>
            <a:off x="1143360" y="685800"/>
            <a:ext cx="4571280" cy="3427920"/>
          </a:xfrm>
          <a:prstGeom prst="rect">
            <a:avLst/>
          </a:prstGeom>
          <a:ln w="0">
            <a:noFill/>
          </a:ln>
        </p:spPr>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body"/>
          </p:nvPr>
        </p:nvSpPr>
        <p:spPr>
          <a:xfrm>
            <a:off x="685800" y="4343400"/>
            <a:ext cx="5485320" cy="4113720"/>
          </a:xfrm>
          <a:prstGeom prst="rect">
            <a:avLst/>
          </a:prstGeom>
          <a:noFill/>
          <a:ln w="0">
            <a:noFill/>
          </a:ln>
        </p:spPr>
        <p:txBody>
          <a:bodyPr lIns="0" rIns="0" tIns="91440" bIns="91440" anchor="t">
            <a:noAutofit/>
          </a:bodyPr>
          <a:p>
            <a:pPr marL="216000" indent="-216000">
              <a:lnSpc>
                <a:spcPct val="100000"/>
              </a:lnSpc>
              <a:buNone/>
              <a:tabLst>
                <a:tab algn="l" pos="0"/>
              </a:tabLst>
            </a:pPr>
            <a:r>
              <a:rPr b="0" lang="en-US" sz="1100" spc="-1" strike="noStrike">
                <a:latin typeface="Arial"/>
              </a:rPr>
              <a:t>Then the medicine is placed on the linear displacer, where a verification camera checks that everything is right with the medicine.</a:t>
            </a:r>
            <a:endParaRPr b="0" lang="es-ES" sz="1100" spc="-1" strike="noStrike">
              <a:latin typeface="Arial"/>
            </a:endParaRPr>
          </a:p>
        </p:txBody>
      </p:sp>
      <p:sp>
        <p:nvSpPr>
          <p:cNvPr id="120" name="PlaceHolder 2"/>
          <p:cNvSpPr>
            <a:spLocks noGrp="1"/>
          </p:cNvSpPr>
          <p:nvPr>
            <p:ph type="sldImg"/>
          </p:nvPr>
        </p:nvSpPr>
        <p:spPr>
          <a:xfrm>
            <a:off x="380880" y="685800"/>
            <a:ext cx="6095520" cy="3428640"/>
          </a:xfrm>
          <a:prstGeom prst="rect">
            <a:avLst/>
          </a:prstGeom>
          <a:ln w="0">
            <a:noFill/>
          </a:ln>
        </p:spPr>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body"/>
          </p:nvPr>
        </p:nvSpPr>
        <p:spPr>
          <a:xfrm>
            <a:off x="685800" y="4343400"/>
            <a:ext cx="5485320" cy="4113720"/>
          </a:xfrm>
          <a:prstGeom prst="rect">
            <a:avLst/>
          </a:prstGeom>
          <a:noFill/>
          <a:ln w="0">
            <a:noFill/>
          </a:ln>
        </p:spPr>
        <p:txBody>
          <a:bodyPr lIns="0" rIns="0" tIns="91440" bIns="91440" anchor="t">
            <a:noAutofit/>
          </a:bodyPr>
          <a:p>
            <a:pPr marL="216000" indent="-216000">
              <a:lnSpc>
                <a:spcPct val="100000"/>
              </a:lnSpc>
              <a:buNone/>
              <a:tabLst>
                <a:tab algn="l" pos="0"/>
              </a:tabLst>
            </a:pPr>
            <a:r>
              <a:rPr b="0" lang="en-US" sz="1100" spc="-1" strike="noStrike">
                <a:latin typeface="Arial"/>
              </a:rPr>
              <a:t>If the medicine is ok, the linear displacer carries it to the stamping point where a cylinder stamps it with the date and the warranty stamp. After that the displacer carries it to the delivery point where finally another cylinder pushes it to the pickup cage.</a:t>
            </a:r>
            <a:endParaRPr b="0" lang="es-ES" sz="1100" spc="-1" strike="noStrike">
              <a:latin typeface="Arial"/>
            </a:endParaRPr>
          </a:p>
        </p:txBody>
      </p:sp>
      <p:sp>
        <p:nvSpPr>
          <p:cNvPr id="122" name="PlaceHolder 2"/>
          <p:cNvSpPr>
            <a:spLocks noGrp="1"/>
          </p:cNvSpPr>
          <p:nvPr>
            <p:ph type="sldImg"/>
          </p:nvPr>
        </p:nvSpPr>
        <p:spPr>
          <a:xfrm>
            <a:off x="1143360" y="685800"/>
            <a:ext cx="4571280" cy="3427920"/>
          </a:xfrm>
          <a:prstGeom prst="rect">
            <a:avLst/>
          </a:prstGeom>
          <a:ln w="0">
            <a:noFill/>
          </a:ln>
        </p:spPr>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body"/>
          </p:nvPr>
        </p:nvSpPr>
        <p:spPr>
          <a:xfrm>
            <a:off x="685800" y="4343400"/>
            <a:ext cx="5485320" cy="4113720"/>
          </a:xfrm>
          <a:prstGeom prst="rect">
            <a:avLst/>
          </a:prstGeom>
          <a:noFill/>
          <a:ln w="0">
            <a:noFill/>
          </a:ln>
        </p:spPr>
        <p:txBody>
          <a:bodyPr lIns="0" rIns="0" tIns="91440" bIns="91440" anchor="t">
            <a:noAutofit/>
          </a:bodyPr>
          <a:p>
            <a:pPr marL="216000" indent="-216000">
              <a:lnSpc>
                <a:spcPct val="100000"/>
              </a:lnSpc>
              <a:buNone/>
              <a:tabLst>
                <a:tab algn="l" pos="0"/>
              </a:tabLst>
            </a:pPr>
            <a:r>
              <a:rPr b="0" lang="en-US" sz="1100" spc="-1" strike="noStrike">
                <a:latin typeface="Arial"/>
              </a:rPr>
              <a:t>If the medicine is not ok, the displacer carries it to the discard point where a cylinder pushes it to the discard cage and the HMI screen informs the client that the medicine is not ok. Finally the Automed gives the money back to the client.</a:t>
            </a:r>
            <a:endParaRPr b="0" lang="es-ES" sz="1100" spc="-1" strike="noStrike">
              <a:latin typeface="Arial"/>
            </a:endParaRPr>
          </a:p>
          <a:p>
            <a:pPr marL="216000" indent="-216000">
              <a:lnSpc>
                <a:spcPct val="100000"/>
              </a:lnSpc>
              <a:buNone/>
              <a:tabLst>
                <a:tab algn="l" pos="0"/>
              </a:tabLst>
            </a:pPr>
            <a:endParaRPr b="0" lang="es-ES" sz="1100" spc="-1" strike="noStrike">
              <a:latin typeface="Arial"/>
            </a:endParaRPr>
          </a:p>
          <a:p>
            <a:pPr marL="216000" indent="-216000">
              <a:lnSpc>
                <a:spcPct val="100000"/>
              </a:lnSpc>
              <a:buNone/>
              <a:tabLst>
                <a:tab algn="l" pos="0"/>
              </a:tabLst>
            </a:pPr>
            <a:endParaRPr b="0" lang="es-ES" sz="1100" spc="-1" strike="noStrike">
              <a:latin typeface="Arial"/>
            </a:endParaRPr>
          </a:p>
        </p:txBody>
      </p:sp>
      <p:sp>
        <p:nvSpPr>
          <p:cNvPr id="124" name="PlaceHolder 2"/>
          <p:cNvSpPr>
            <a:spLocks noGrp="1"/>
          </p:cNvSpPr>
          <p:nvPr>
            <p:ph type="sldImg"/>
          </p:nvPr>
        </p:nvSpPr>
        <p:spPr>
          <a:xfrm>
            <a:off x="380880" y="685800"/>
            <a:ext cx="6095520" cy="342864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2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2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3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3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4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4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4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5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5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6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6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6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6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7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7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7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7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7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7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7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1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1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2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s-ES" sz="1800" spc="-1" strike="noStrike">
              <a:solidFill>
                <a:srgbClr val="000000"/>
              </a:solidFill>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
        <p:nvSpPr>
          <p:cNvPr id="2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s-E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0" name="Google Shape;6;p11" descr="C0-HD-TOP.png"/>
          <p:cNvPicPr/>
          <p:nvPr/>
        </p:nvPicPr>
        <p:blipFill>
          <a:blip r:embed="rId2"/>
          <a:stretch/>
        </p:blipFill>
        <p:spPr>
          <a:xfrm>
            <a:off x="0" y="0"/>
            <a:ext cx="12191040" cy="1440360"/>
          </a:xfrm>
          <a:prstGeom prst="rect">
            <a:avLst/>
          </a:prstGeom>
          <a:ln w="0">
            <a:noFill/>
          </a:ln>
        </p:spPr>
      </p:pic>
      <p:pic>
        <p:nvPicPr>
          <p:cNvPr id="1" name="Google Shape;13;p12" descr="C0-HD-BTM.png"/>
          <p:cNvPicPr/>
          <p:nvPr/>
        </p:nvPicPr>
        <p:blipFill>
          <a:blip r:embed="rId3"/>
          <a:stretch/>
        </p:blipFill>
        <p:spPr>
          <a:xfrm>
            <a:off x="0" y="4375080"/>
            <a:ext cx="12191040" cy="2481840"/>
          </a:xfrm>
          <a:prstGeom prst="rect">
            <a:avLst/>
          </a:prstGeom>
          <a:ln w="0">
            <a:noFill/>
          </a:ln>
        </p:spPr>
      </p:pic>
      <p:sp>
        <p:nvSpPr>
          <p:cNvPr id="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s-ES" sz="4400" spc="-1" strike="noStrike">
                <a:solidFill>
                  <a:srgbClr val="000000"/>
                </a:solidFill>
                <a:latin typeface="Arial"/>
              </a:rPr>
              <a:t>Pulse para editar el formato del texto de título</a:t>
            </a:r>
            <a:endParaRPr b="0" lang="es-ES" sz="4400" spc="-1" strike="noStrike">
              <a:solidFill>
                <a:srgbClr val="000000"/>
              </a:solidFill>
              <a:latin typeface="Arial"/>
            </a:endParaRPr>
          </a:p>
        </p:txBody>
      </p:sp>
      <p:sp>
        <p:nvSpPr>
          <p:cNvPr id="3"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es-ES" sz="2800" spc="-1" strike="noStrike">
                <a:solidFill>
                  <a:srgbClr val="000000"/>
                </a:solidFill>
                <a:latin typeface="Arial"/>
              </a:rPr>
              <a:t>Pulse para editar el formato de texto del esquema</a:t>
            </a:r>
            <a:endParaRPr b="0" lang="es-ES" sz="2800" spc="-1" strike="noStrike">
              <a:solidFill>
                <a:srgbClr val="000000"/>
              </a:solidFill>
              <a:latin typeface="Arial"/>
            </a:endParaRPr>
          </a:p>
          <a:p>
            <a:pPr lvl="1" marL="864000" indent="-324000">
              <a:lnSpc>
                <a:spcPct val="90000"/>
              </a:lnSpc>
              <a:spcBef>
                <a:spcPts val="1134"/>
              </a:spcBef>
              <a:buClr>
                <a:srgbClr val="ffffff"/>
              </a:buClr>
              <a:buSzPct val="75000"/>
              <a:buFont typeface="Symbol" charset="2"/>
              <a:buChar char=""/>
            </a:pPr>
            <a:r>
              <a:rPr b="0" lang="es-ES" sz="2800" spc="-1" strike="noStrike">
                <a:solidFill>
                  <a:srgbClr val="000000"/>
                </a:solidFill>
                <a:latin typeface="Arial"/>
              </a:rPr>
              <a:t>Segundo nivel del esquema</a:t>
            </a:r>
            <a:endParaRPr b="0" lang="es-ES" sz="2800" spc="-1" strike="noStrike">
              <a:solidFill>
                <a:srgbClr val="000000"/>
              </a:solidFill>
              <a:latin typeface="Arial"/>
            </a:endParaRPr>
          </a:p>
          <a:p>
            <a:pPr lvl="2" marL="1296000" indent="-288000">
              <a:lnSpc>
                <a:spcPct val="90000"/>
              </a:lnSpc>
              <a:spcBef>
                <a:spcPts val="850"/>
              </a:spcBef>
              <a:buClr>
                <a:srgbClr val="ffffff"/>
              </a:buClr>
              <a:buSzPct val="45000"/>
              <a:buFont typeface="Wingdings" charset="2"/>
              <a:buChar char=""/>
            </a:pPr>
            <a:r>
              <a:rPr b="0" lang="es-ES" sz="2800" spc="-1" strike="noStrike">
                <a:solidFill>
                  <a:srgbClr val="000000"/>
                </a:solidFill>
                <a:latin typeface="Arial"/>
              </a:rPr>
              <a:t>Tercer nivel del esquema</a:t>
            </a:r>
            <a:endParaRPr b="0" lang="es-ES" sz="2800" spc="-1" strike="noStrike">
              <a:solidFill>
                <a:srgbClr val="000000"/>
              </a:solidFill>
              <a:latin typeface="Arial"/>
            </a:endParaRPr>
          </a:p>
          <a:p>
            <a:pPr lvl="3" marL="1728000" indent="-216000">
              <a:lnSpc>
                <a:spcPct val="90000"/>
              </a:lnSpc>
              <a:spcBef>
                <a:spcPts val="567"/>
              </a:spcBef>
              <a:buClr>
                <a:srgbClr val="ffffff"/>
              </a:buClr>
              <a:buSzPct val="75000"/>
              <a:buFont typeface="Symbol" charset="2"/>
              <a:buChar char=""/>
            </a:pPr>
            <a:r>
              <a:rPr b="0" lang="es-ES" sz="2800" spc="-1" strike="noStrike">
                <a:solidFill>
                  <a:srgbClr val="000000"/>
                </a:solidFill>
                <a:latin typeface="Arial"/>
              </a:rPr>
              <a:t>Cuarto nivel del esquema</a:t>
            </a:r>
            <a:endParaRPr b="0" lang="es-ES" sz="2800" spc="-1" strike="noStrike">
              <a:solidFill>
                <a:srgbClr val="000000"/>
              </a:solidFill>
              <a:latin typeface="Arial"/>
            </a:endParaRPr>
          </a:p>
          <a:p>
            <a:pPr lvl="4" marL="2160000" indent="-216000">
              <a:lnSpc>
                <a:spcPct val="90000"/>
              </a:lnSpc>
              <a:spcBef>
                <a:spcPts val="283"/>
              </a:spcBef>
              <a:buClr>
                <a:srgbClr val="ffffff"/>
              </a:buClr>
              <a:buSzPct val="45000"/>
              <a:buFont typeface="Wingdings" charset="2"/>
              <a:buChar char=""/>
            </a:pPr>
            <a:r>
              <a:rPr b="0" lang="es-ES" sz="2800" spc="-1" strike="noStrike">
                <a:solidFill>
                  <a:srgbClr val="000000"/>
                </a:solidFill>
                <a:latin typeface="Arial"/>
              </a:rPr>
              <a:t>Quinto nivel del esquema</a:t>
            </a:r>
            <a:endParaRPr b="0" lang="es-ES" sz="2800" spc="-1" strike="noStrike">
              <a:solidFill>
                <a:srgbClr val="000000"/>
              </a:solidFill>
              <a:latin typeface="Arial"/>
            </a:endParaRPr>
          </a:p>
          <a:p>
            <a:pPr lvl="5" marL="2592000" indent="-216000">
              <a:lnSpc>
                <a:spcPct val="90000"/>
              </a:lnSpc>
              <a:spcBef>
                <a:spcPts val="283"/>
              </a:spcBef>
              <a:buClr>
                <a:srgbClr val="ffffff"/>
              </a:buClr>
              <a:buSzPct val="45000"/>
              <a:buFont typeface="Wingdings" charset="2"/>
              <a:buChar char=""/>
            </a:pPr>
            <a:r>
              <a:rPr b="0" lang="es-ES" sz="2800" spc="-1" strike="noStrike">
                <a:solidFill>
                  <a:srgbClr val="000000"/>
                </a:solidFill>
                <a:latin typeface="Arial"/>
              </a:rPr>
              <a:t>Sexto nivel del esquema</a:t>
            </a:r>
            <a:endParaRPr b="0" lang="es-ES" sz="2800" spc="-1" strike="noStrike">
              <a:solidFill>
                <a:srgbClr val="000000"/>
              </a:solidFill>
              <a:latin typeface="Arial"/>
            </a:endParaRPr>
          </a:p>
          <a:p>
            <a:pPr lvl="6" marL="3024000" indent="-216000">
              <a:lnSpc>
                <a:spcPct val="90000"/>
              </a:lnSpc>
              <a:spcBef>
                <a:spcPts val="283"/>
              </a:spcBef>
              <a:buClr>
                <a:srgbClr val="ffffff"/>
              </a:buClr>
              <a:buSzPct val="45000"/>
              <a:buFont typeface="Wingdings" charset="2"/>
              <a:buChar char=""/>
            </a:pPr>
            <a:r>
              <a:rPr b="0" lang="es-ES" sz="2800" spc="-1" strike="noStrike">
                <a:solidFill>
                  <a:srgbClr val="000000"/>
                </a:solidFill>
                <a:latin typeface="Arial"/>
              </a:rPr>
              <a:t>Séptimo nivel del esquema</a:t>
            </a:r>
            <a:endParaRPr b="0" lang="es-E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0" name="Google Shape;6;p11" descr="C0-HD-TOP.png"/>
          <p:cNvPicPr/>
          <p:nvPr/>
        </p:nvPicPr>
        <p:blipFill>
          <a:blip r:embed="rId2"/>
          <a:stretch/>
        </p:blipFill>
        <p:spPr>
          <a:xfrm>
            <a:off x="0" y="0"/>
            <a:ext cx="12191040" cy="1440360"/>
          </a:xfrm>
          <a:prstGeom prst="rect">
            <a:avLst/>
          </a:prstGeom>
          <a:ln w="0">
            <a:noFill/>
          </a:ln>
        </p:spPr>
      </p:pic>
      <p:sp>
        <p:nvSpPr>
          <p:cNvPr id="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4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es-ES" sz="2800" spc="-1" strike="noStrike">
                <a:solidFill>
                  <a:srgbClr val="000000"/>
                </a:solidFill>
                <a:latin typeface="Arial"/>
              </a:rPr>
              <a:t>Pulse para editar el formato de texto del esquema</a:t>
            </a:r>
            <a:endParaRPr b="0" lang="es-ES" sz="2800" spc="-1" strike="noStrike">
              <a:solidFill>
                <a:srgbClr val="000000"/>
              </a:solidFill>
              <a:latin typeface="Arial"/>
            </a:endParaRPr>
          </a:p>
          <a:p>
            <a:pPr lvl="1" marL="864000" indent="-324000">
              <a:lnSpc>
                <a:spcPct val="90000"/>
              </a:lnSpc>
              <a:spcBef>
                <a:spcPts val="1134"/>
              </a:spcBef>
              <a:buClr>
                <a:srgbClr val="ffffff"/>
              </a:buClr>
              <a:buSzPct val="75000"/>
              <a:buFont typeface="Symbol" charset="2"/>
              <a:buChar char=""/>
            </a:pPr>
            <a:r>
              <a:rPr b="0" lang="es-ES" sz="2000" spc="-1" strike="noStrike">
                <a:solidFill>
                  <a:srgbClr val="000000"/>
                </a:solidFill>
                <a:latin typeface="Arial"/>
              </a:rPr>
              <a:t>Segundo nivel del esquema</a:t>
            </a:r>
            <a:endParaRPr b="0" lang="es-ES" sz="2000" spc="-1" strike="noStrike">
              <a:solidFill>
                <a:srgbClr val="000000"/>
              </a:solidFill>
              <a:latin typeface="Arial"/>
            </a:endParaRPr>
          </a:p>
          <a:p>
            <a:pPr lvl="2" marL="1296000" indent="-288000">
              <a:lnSpc>
                <a:spcPct val="90000"/>
              </a:lnSpc>
              <a:spcBef>
                <a:spcPts val="850"/>
              </a:spcBef>
              <a:buClr>
                <a:srgbClr val="ffffff"/>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lnSpc>
                <a:spcPct val="90000"/>
              </a:lnSpc>
              <a:spcBef>
                <a:spcPts val="567"/>
              </a:spcBef>
              <a:buClr>
                <a:srgbClr val="ffffff"/>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lnSpc>
                <a:spcPct val="90000"/>
              </a:lnSpc>
              <a:spcBef>
                <a:spcPts val="283"/>
              </a:spcBef>
              <a:buClr>
                <a:srgbClr val="ffffff"/>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lnSpc>
                <a:spcPct val="90000"/>
              </a:lnSpc>
              <a:spcBef>
                <a:spcPts val="283"/>
              </a:spcBef>
              <a:buClr>
                <a:srgbClr val="ffffff"/>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lnSpc>
                <a:spcPct val="90000"/>
              </a:lnSpc>
              <a:spcBef>
                <a:spcPts val="283"/>
              </a:spcBef>
              <a:buClr>
                <a:srgbClr val="ffffff"/>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1371600" y="2449440"/>
            <a:ext cx="9447840" cy="1178280"/>
          </a:xfrm>
          <a:prstGeom prst="rect">
            <a:avLst/>
          </a:prstGeom>
          <a:noFill/>
          <a:ln w="0">
            <a:noFill/>
          </a:ln>
        </p:spPr>
        <p:txBody>
          <a:bodyPr lIns="0" rIns="0" tIns="0" bIns="0" anchor="b">
            <a:normAutofit/>
          </a:bodyPr>
          <a:p>
            <a:pPr>
              <a:lnSpc>
                <a:spcPct val="90000"/>
              </a:lnSpc>
              <a:buNone/>
              <a:tabLst>
                <a:tab algn="l" pos="0"/>
              </a:tabLst>
            </a:pPr>
            <a:r>
              <a:rPr b="0" lang="en-US" sz="6000" spc="-1" strike="noStrike">
                <a:solidFill>
                  <a:srgbClr val="ffffff"/>
                </a:solidFill>
                <a:latin typeface="Century Gothic"/>
                <a:ea typeface="Century Gothic"/>
              </a:rPr>
              <a:t>AUTOMED 2021</a:t>
            </a:r>
            <a:endParaRPr b="0" lang="es-ES" sz="6000" spc="-1" strike="noStrike">
              <a:solidFill>
                <a:srgbClr val="000000"/>
              </a:solidFill>
              <a:latin typeface="Arial"/>
            </a:endParaRPr>
          </a:p>
        </p:txBody>
      </p:sp>
      <p:sp>
        <p:nvSpPr>
          <p:cNvPr id="86" name="PlaceHolder 2"/>
          <p:cNvSpPr>
            <a:spLocks noGrp="1"/>
          </p:cNvSpPr>
          <p:nvPr>
            <p:ph type="subTitle"/>
          </p:nvPr>
        </p:nvSpPr>
        <p:spPr>
          <a:xfrm>
            <a:off x="1371600" y="3632040"/>
            <a:ext cx="9447840" cy="684720"/>
          </a:xfrm>
          <a:prstGeom prst="rect">
            <a:avLst/>
          </a:prstGeom>
          <a:noFill/>
          <a:ln w="0">
            <a:noFill/>
          </a:ln>
        </p:spPr>
        <p:txBody>
          <a:bodyPr lIns="0" rIns="0" tIns="0" bIns="0" anchor="t">
            <a:normAutofit/>
          </a:bodyPr>
          <a:p>
            <a:pPr marL="228600" indent="-228600" algn="r">
              <a:lnSpc>
                <a:spcPct val="90000"/>
              </a:lnSpc>
              <a:spcBef>
                <a:spcPts val="1001"/>
              </a:spcBef>
              <a:buClr>
                <a:srgbClr val="ffffff"/>
              </a:buClr>
              <a:buFont typeface="Arial"/>
              <a:buChar char="•"/>
              <a:tabLst>
                <a:tab algn="l" pos="0"/>
              </a:tabLst>
            </a:pPr>
            <a:r>
              <a:rPr b="0" lang="en-US" sz="2000" spc="-1" strike="noStrike">
                <a:solidFill>
                  <a:srgbClr val="ffffff"/>
                </a:solidFill>
                <a:latin typeface="Century Gothic"/>
                <a:ea typeface="Century Gothic"/>
              </a:rPr>
              <a:t>Benicio López de Letona</a:t>
            </a:r>
            <a:endParaRPr b="0" lang="es-ES" sz="2000" spc="-1" strike="noStrike">
              <a:latin typeface="Arial"/>
            </a:endParaRPr>
          </a:p>
          <a:p>
            <a:pPr marL="228600" indent="-228600" algn="r">
              <a:lnSpc>
                <a:spcPct val="90000"/>
              </a:lnSpc>
              <a:spcBef>
                <a:spcPts val="1001"/>
              </a:spcBef>
              <a:buClr>
                <a:srgbClr val="ffffff"/>
              </a:buClr>
              <a:buFont typeface="Arial"/>
              <a:buChar char="•"/>
              <a:tabLst>
                <a:tab algn="l" pos="0"/>
              </a:tabLst>
            </a:pPr>
            <a:r>
              <a:rPr b="0" lang="en-US" sz="2000" spc="-1" strike="noStrike">
                <a:solidFill>
                  <a:srgbClr val="ffffff"/>
                </a:solidFill>
                <a:latin typeface="Century Gothic"/>
                <a:ea typeface="Century Gothic"/>
              </a:rPr>
              <a:t>Aarón Ladrón de Guevara</a:t>
            </a:r>
            <a:endParaRPr b="0" lang="es-ES" sz="2000" spc="-1" strike="noStrike">
              <a:latin typeface="Arial"/>
            </a:endParaRPr>
          </a:p>
          <a:p>
            <a:pPr algn="r">
              <a:lnSpc>
                <a:spcPct val="90000"/>
              </a:lnSpc>
              <a:spcBef>
                <a:spcPts val="1001"/>
              </a:spcBef>
              <a:buNone/>
              <a:tabLst>
                <a:tab algn="l" pos="0"/>
              </a:tabLst>
            </a:pPr>
            <a:endParaRPr b="0" lang="es-ES"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p:nvPr>
        </p:nvSpPr>
        <p:spPr>
          <a:xfrm>
            <a:off x="644760" y="1110240"/>
            <a:ext cx="10860480" cy="510768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Conclusions:</a:t>
            </a:r>
            <a:endParaRPr b="0" lang="es-ES" sz="2200" spc="-1" strike="noStrike">
              <a:solidFill>
                <a:srgbClr val="000000"/>
              </a:solidFill>
              <a:latin typeface="Arial"/>
            </a:endParaRPr>
          </a:p>
          <a:p>
            <a:pPr>
              <a:lnSpc>
                <a:spcPct val="90000"/>
              </a:lnSpc>
              <a:spcBef>
                <a:spcPts val="1001"/>
              </a:spcBef>
              <a:buNone/>
              <a:tabLst>
                <a:tab algn="l" pos="0"/>
              </a:tabLst>
            </a:pPr>
            <a:endParaRPr b="0" lang="es-ES" sz="2200" spc="-1" strike="noStrike">
              <a:solidFill>
                <a:srgbClr val="000000"/>
              </a:solidFill>
              <a:latin typeface="Arial"/>
            </a:endParaRPr>
          </a:p>
          <a:p>
            <a:pPr>
              <a:lnSpc>
                <a:spcPct val="90000"/>
              </a:lnSpc>
              <a:spcBef>
                <a:spcPts val="1001"/>
              </a:spcBef>
              <a:buNone/>
              <a:tabLst>
                <a:tab algn="l" pos="0"/>
              </a:tabLst>
            </a:pPr>
            <a:endParaRPr b="0" lang="es-ES" sz="2200" spc="-1" strike="noStrike">
              <a:solidFill>
                <a:srgbClr val="000000"/>
              </a:solidFill>
              <a:latin typeface="Arial"/>
            </a:endParaRPr>
          </a:p>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We can say that our machine is able to dispense medicines to customers in a simple way, with quite an intuitive handling.</a:t>
            </a:r>
            <a:endParaRPr b="0" lang="es-ES" sz="2200" spc="-1" strike="noStrike">
              <a:solidFill>
                <a:srgbClr val="000000"/>
              </a:solidFill>
              <a:latin typeface="Arial"/>
            </a:endParaRPr>
          </a:p>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In addition, in case of detecting an error, it is prepared to give the money back to the customers on site, without the need to file any claim.</a:t>
            </a:r>
            <a:endParaRPr b="0" lang="es-ES" sz="2200" spc="-1" strike="noStrike">
              <a:solidFill>
                <a:srgbClr val="000000"/>
              </a:solidFill>
              <a:latin typeface="Arial"/>
            </a:endParaRPr>
          </a:p>
          <a:p>
            <a:pPr>
              <a:lnSpc>
                <a:spcPct val="90000"/>
              </a:lnSpc>
              <a:spcBef>
                <a:spcPts val="1001"/>
              </a:spcBef>
              <a:buNone/>
              <a:tabLst>
                <a:tab algn="l" pos="0"/>
              </a:tabLst>
            </a:pPr>
            <a:endParaRPr b="0" lang="es-E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2879280" y="410040"/>
            <a:ext cx="8609400" cy="1292040"/>
          </a:xfrm>
          <a:prstGeom prst="rect">
            <a:avLst/>
          </a:prstGeom>
          <a:noFill/>
          <a:ln w="0">
            <a:noFill/>
          </a:ln>
        </p:spPr>
        <p:txBody>
          <a:bodyPr lIns="90000" rIns="90000" tIns="45000" bIns="45000" anchor="ctr">
            <a:normAutofit/>
          </a:bodyPr>
          <a:p>
            <a:pPr algn="r">
              <a:lnSpc>
                <a:spcPct val="90000"/>
              </a:lnSpc>
              <a:buNone/>
              <a:tabLst>
                <a:tab algn="l" pos="0"/>
              </a:tabLst>
            </a:pPr>
            <a:r>
              <a:rPr b="0" lang="en-US" sz="4000" spc="-1" strike="noStrike">
                <a:solidFill>
                  <a:srgbClr val="ffffff"/>
                </a:solidFill>
                <a:latin typeface="Century Gothic"/>
                <a:ea typeface="Century Gothic"/>
              </a:rPr>
              <a:t>INTRODUCTION</a:t>
            </a:r>
            <a:endParaRPr b="0" lang="es-ES" sz="4000" spc="-1" strike="noStrike">
              <a:solidFill>
                <a:srgbClr val="000000"/>
              </a:solidFill>
              <a:latin typeface="Arial"/>
            </a:endParaRPr>
          </a:p>
        </p:txBody>
      </p:sp>
      <p:sp>
        <p:nvSpPr>
          <p:cNvPr id="88" name="PlaceHolder 2"/>
          <p:cNvSpPr>
            <a:spLocks noGrp="1"/>
          </p:cNvSpPr>
          <p:nvPr>
            <p:ph/>
          </p:nvPr>
        </p:nvSpPr>
        <p:spPr>
          <a:xfrm>
            <a:off x="685800" y="2194560"/>
            <a:ext cx="3292200" cy="402300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pPr>
            <a:r>
              <a:rPr b="0" lang="en-US" sz="2200" spc="-1" strike="noStrike">
                <a:solidFill>
                  <a:srgbClr val="ffffff"/>
                </a:solidFill>
                <a:latin typeface="Century Gothic"/>
                <a:ea typeface="Century Gothic"/>
              </a:rPr>
              <a:t>Our project is a vending machine which sells medicines 24h a day. You can buy generic medicines without prescription like aspirines, or medicines that are prescribed by a doctor thanks to the prescription reader in the machine.</a:t>
            </a:r>
            <a:endParaRPr b="0" lang="es-ES" sz="2200" spc="-1" strike="noStrike">
              <a:solidFill>
                <a:srgbClr val="000000"/>
              </a:solidFill>
              <a:latin typeface="Arial"/>
            </a:endParaRPr>
          </a:p>
        </p:txBody>
      </p:sp>
      <p:pic>
        <p:nvPicPr>
          <p:cNvPr id="89" name="Google Shape;152;p2" descr=""/>
          <p:cNvPicPr/>
          <p:nvPr/>
        </p:nvPicPr>
        <p:blipFill>
          <a:blip r:embed="rId1"/>
          <a:stretch/>
        </p:blipFill>
        <p:spPr>
          <a:xfrm>
            <a:off x="5344920" y="1702800"/>
            <a:ext cx="4794120" cy="47941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2846520" y="202680"/>
            <a:ext cx="8609400" cy="1292040"/>
          </a:xfrm>
          <a:prstGeom prst="rect">
            <a:avLst/>
          </a:prstGeom>
          <a:noFill/>
          <a:ln w="0">
            <a:noFill/>
          </a:ln>
        </p:spPr>
        <p:txBody>
          <a:bodyPr lIns="90000" rIns="90000" tIns="45000" bIns="45000" anchor="ctr">
            <a:normAutofit/>
          </a:bodyPr>
          <a:p>
            <a:pPr algn="r">
              <a:lnSpc>
                <a:spcPct val="90000"/>
              </a:lnSpc>
              <a:buNone/>
              <a:tabLst>
                <a:tab algn="l" pos="0"/>
              </a:tabLst>
            </a:pPr>
            <a:r>
              <a:rPr b="0" lang="en-US" sz="4000" spc="-1" strike="noStrike">
                <a:solidFill>
                  <a:srgbClr val="ffffff"/>
                </a:solidFill>
                <a:latin typeface="Century Gothic"/>
                <a:ea typeface="Century Gothic"/>
              </a:rPr>
              <a:t>HOW TO USE IT</a:t>
            </a:r>
            <a:endParaRPr b="0" lang="es-ES" sz="4000" spc="-1" strike="noStrike">
              <a:solidFill>
                <a:srgbClr val="000000"/>
              </a:solidFill>
              <a:latin typeface="Arial"/>
            </a:endParaRPr>
          </a:p>
        </p:txBody>
      </p:sp>
      <p:sp>
        <p:nvSpPr>
          <p:cNvPr id="91" name="PlaceHolder 2"/>
          <p:cNvSpPr>
            <a:spLocks noGrp="1"/>
          </p:cNvSpPr>
          <p:nvPr>
            <p:ph/>
          </p:nvPr>
        </p:nvSpPr>
        <p:spPr>
          <a:xfrm>
            <a:off x="5783040" y="1698120"/>
            <a:ext cx="5891040" cy="451944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 </a:t>
            </a:r>
            <a:r>
              <a:rPr b="0" lang="en-US" sz="2200" spc="-1" strike="noStrike">
                <a:solidFill>
                  <a:srgbClr val="ffffff"/>
                </a:solidFill>
                <a:latin typeface="Century Gothic"/>
                <a:ea typeface="Century Gothic"/>
              </a:rPr>
              <a:t>The Automed machine works the following way:</a:t>
            </a:r>
            <a:endParaRPr b="0" lang="es-ES" sz="2200" spc="-1" strike="noStrike">
              <a:solidFill>
                <a:srgbClr val="000000"/>
              </a:solidFill>
              <a:latin typeface="Arial"/>
            </a:endParaRPr>
          </a:p>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First you have to choose the medicine you want to buy in the HMI screen, which is tactile and is always on service.</a:t>
            </a:r>
            <a:endParaRPr b="0" lang="es-ES" sz="2200" spc="-1" strike="noStrike">
              <a:solidFill>
                <a:srgbClr val="000000"/>
              </a:solidFill>
              <a:latin typeface="Arial"/>
            </a:endParaRPr>
          </a:p>
          <a:p>
            <a:pPr marL="343080" indent="-28584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 </a:t>
            </a:r>
            <a:r>
              <a:rPr b="0" lang="en-US" sz="2200" spc="-1" strike="noStrike">
                <a:solidFill>
                  <a:srgbClr val="ffffff"/>
                </a:solidFill>
                <a:latin typeface="Century Gothic"/>
                <a:ea typeface="Century Gothic"/>
              </a:rPr>
              <a:t>-If you want a non-prescribed medicine you choose it on the screen items. </a:t>
            </a:r>
            <a:endParaRPr b="0" lang="es-ES" sz="2200" spc="-1" strike="noStrike">
              <a:solidFill>
                <a:srgbClr val="000000"/>
              </a:solidFill>
              <a:latin typeface="Arial"/>
            </a:endParaRPr>
          </a:p>
          <a:p>
            <a:pPr>
              <a:lnSpc>
                <a:spcPct val="90000"/>
              </a:lnSpc>
              <a:spcBef>
                <a:spcPts val="1001"/>
              </a:spcBef>
              <a:buNone/>
              <a:tabLst>
                <a:tab algn="l" pos="0"/>
              </a:tabLst>
            </a:pPr>
            <a:r>
              <a:rPr b="0" lang="en-US" sz="2200" spc="-1" strike="noStrike">
                <a:solidFill>
                  <a:srgbClr val="ffffff"/>
                </a:solidFill>
                <a:latin typeface="Century Gothic"/>
                <a:ea typeface="Century Gothic"/>
              </a:rPr>
              <a:t>      </a:t>
            </a:r>
            <a:r>
              <a:rPr b="0" lang="en-US" sz="2200" spc="-1" strike="noStrike">
                <a:solidFill>
                  <a:srgbClr val="ffffff"/>
                </a:solidFill>
                <a:latin typeface="Century Gothic"/>
                <a:ea typeface="Century Gothic"/>
              </a:rPr>
              <a:t>- If the medicine is prescribed by a  doctor you identify yourself with your medical card by putting it in the card reader.</a:t>
            </a:r>
            <a:endParaRPr b="0" lang="es-ES" sz="2200" spc="-1" strike="noStrike">
              <a:solidFill>
                <a:srgbClr val="000000"/>
              </a:solidFill>
              <a:latin typeface="Arial"/>
            </a:endParaRPr>
          </a:p>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After that you have to pay the price;  the machine will give you then your medicines.</a:t>
            </a:r>
            <a:endParaRPr b="0" lang="es-ES" sz="2200" spc="-1" strike="noStrike">
              <a:solidFill>
                <a:srgbClr val="000000"/>
              </a:solidFill>
              <a:latin typeface="Arial"/>
            </a:endParaRPr>
          </a:p>
        </p:txBody>
      </p:sp>
      <p:pic>
        <p:nvPicPr>
          <p:cNvPr id="92" name="Google Shape;159;p3" descr=""/>
          <p:cNvPicPr/>
          <p:nvPr/>
        </p:nvPicPr>
        <p:blipFill>
          <a:blip r:embed="rId1"/>
          <a:stretch/>
        </p:blipFill>
        <p:spPr>
          <a:xfrm>
            <a:off x="1175760" y="1410840"/>
            <a:ext cx="3674880" cy="2063520"/>
          </a:xfrm>
          <a:prstGeom prst="rect">
            <a:avLst/>
          </a:prstGeom>
          <a:ln w="0">
            <a:noFill/>
          </a:ln>
        </p:spPr>
      </p:pic>
      <p:pic>
        <p:nvPicPr>
          <p:cNvPr id="93" name="Google Shape;160;p3" descr=""/>
          <p:cNvPicPr/>
          <p:nvPr/>
        </p:nvPicPr>
        <p:blipFill>
          <a:blip r:embed="rId2"/>
          <a:stretch/>
        </p:blipFill>
        <p:spPr>
          <a:xfrm>
            <a:off x="1620360" y="3678120"/>
            <a:ext cx="2785680" cy="2672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2699640" y="127440"/>
            <a:ext cx="8609400" cy="1292040"/>
          </a:xfrm>
          <a:prstGeom prst="rect">
            <a:avLst/>
          </a:prstGeom>
          <a:noFill/>
          <a:ln w="0">
            <a:noFill/>
          </a:ln>
        </p:spPr>
        <p:txBody>
          <a:bodyPr lIns="90000" rIns="90000" tIns="45000" bIns="45000" anchor="ctr">
            <a:normAutofit/>
          </a:bodyPr>
          <a:p>
            <a:pPr algn="r">
              <a:lnSpc>
                <a:spcPct val="90000"/>
              </a:lnSpc>
              <a:buNone/>
              <a:tabLst>
                <a:tab algn="l" pos="0"/>
              </a:tabLst>
            </a:pPr>
            <a:r>
              <a:rPr b="0" lang="en-US" sz="4000" spc="-1" strike="noStrike">
                <a:solidFill>
                  <a:srgbClr val="ffffff"/>
                </a:solidFill>
                <a:latin typeface="Century Gothic"/>
                <a:ea typeface="Century Gothic"/>
              </a:rPr>
              <a:t>HOW IT WORKS</a:t>
            </a:r>
            <a:endParaRPr b="0" lang="es-ES" sz="4000" spc="-1" strike="noStrike">
              <a:solidFill>
                <a:srgbClr val="000000"/>
              </a:solidFill>
              <a:latin typeface="Arial"/>
            </a:endParaRPr>
          </a:p>
        </p:txBody>
      </p:sp>
      <p:sp>
        <p:nvSpPr>
          <p:cNvPr id="95" name="PlaceHolder 2"/>
          <p:cNvSpPr>
            <a:spLocks noGrp="1"/>
          </p:cNvSpPr>
          <p:nvPr>
            <p:ph/>
          </p:nvPr>
        </p:nvSpPr>
        <p:spPr>
          <a:xfrm>
            <a:off x="604080" y="1370520"/>
            <a:ext cx="11086200" cy="197460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The Automed machine works the following way:</a:t>
            </a:r>
            <a:endParaRPr b="0" lang="es-ES" sz="2200" spc="-1" strike="noStrike">
              <a:solidFill>
                <a:srgbClr val="000000"/>
              </a:solidFill>
              <a:latin typeface="Arial"/>
            </a:endParaRPr>
          </a:p>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It starts the process after the client has chosen the medicine and payed for it.</a:t>
            </a:r>
            <a:endParaRPr b="0" lang="es-ES" sz="2200" spc="-1" strike="noStrike">
              <a:solidFill>
                <a:srgbClr val="000000"/>
              </a:solidFill>
              <a:latin typeface="Arial"/>
            </a:endParaRPr>
          </a:p>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First the machine activates the medicine elevator, that goes from the base level to the level where the medicine is placed.</a:t>
            </a:r>
            <a:endParaRPr b="0" lang="es-ES" sz="2200" spc="-1" strike="noStrike">
              <a:solidFill>
                <a:srgbClr val="000000"/>
              </a:solidFill>
              <a:latin typeface="Arial"/>
            </a:endParaRPr>
          </a:p>
        </p:txBody>
      </p:sp>
      <p:pic>
        <p:nvPicPr>
          <p:cNvPr id="96" name="Google Shape;173;p5" descr=""/>
          <p:cNvPicPr/>
          <p:nvPr/>
        </p:nvPicPr>
        <p:blipFill>
          <a:blip r:embed="rId1"/>
          <a:stretch/>
        </p:blipFill>
        <p:spPr>
          <a:xfrm>
            <a:off x="1529280" y="3346200"/>
            <a:ext cx="4131720" cy="3102120"/>
          </a:xfrm>
          <a:prstGeom prst="rect">
            <a:avLst/>
          </a:prstGeom>
          <a:ln w="0">
            <a:noFill/>
          </a:ln>
        </p:spPr>
      </p:pic>
      <p:pic>
        <p:nvPicPr>
          <p:cNvPr id="97" name="Google Shape;174;p5" descr=""/>
          <p:cNvPicPr/>
          <p:nvPr/>
        </p:nvPicPr>
        <p:blipFill>
          <a:blip r:embed="rId2"/>
          <a:stretch/>
        </p:blipFill>
        <p:spPr>
          <a:xfrm>
            <a:off x="6610320" y="3346200"/>
            <a:ext cx="4131720" cy="31021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p:nvPr>
        </p:nvSpPr>
        <p:spPr>
          <a:xfrm>
            <a:off x="7807680" y="2607840"/>
            <a:ext cx="4113360" cy="2558520"/>
          </a:xfrm>
          <a:prstGeom prst="rect">
            <a:avLst/>
          </a:prstGeom>
          <a:noFill/>
          <a:ln w="0">
            <a:noFill/>
          </a:ln>
        </p:spPr>
        <p:txBody>
          <a:bodyPr lIns="90000" rIns="90000" tIns="45000" bIns="45000" anchor="t">
            <a:normAutofit/>
          </a:bodyPr>
          <a:p>
            <a:pPr>
              <a:lnSpc>
                <a:spcPct val="90000"/>
              </a:lnSpc>
              <a:spcBef>
                <a:spcPts val="1001"/>
              </a:spcBef>
              <a:buNone/>
              <a:tabLst>
                <a:tab algn="l" pos="0"/>
              </a:tabLst>
            </a:pPr>
            <a:endParaRPr b="0" lang="es-ES" sz="2800" spc="-1" strike="noStrike">
              <a:solidFill>
                <a:srgbClr val="000000"/>
              </a:solidFill>
              <a:latin typeface="Arial"/>
            </a:endParaRPr>
          </a:p>
          <a:p>
            <a:pPr marL="228600" indent="-228600">
              <a:lnSpc>
                <a:spcPct val="90000"/>
              </a:lnSpc>
              <a:spcBef>
                <a:spcPts val="1001"/>
              </a:spcBef>
              <a:buClr>
                <a:srgbClr val="ffffff"/>
              </a:buClr>
              <a:buFont typeface="Arial"/>
              <a:buChar char="•"/>
              <a:tabLst>
                <a:tab algn="l" pos="0"/>
              </a:tabLst>
            </a:pPr>
            <a:r>
              <a:rPr b="0" lang="en-US" sz="2200" spc="-1" strike="noStrike">
                <a:solidFill>
                  <a:srgbClr val="ffffff"/>
                </a:solidFill>
                <a:latin typeface="Century Gothic"/>
                <a:ea typeface="Century Gothic"/>
              </a:rPr>
              <a:t>After that, the motor of the serving spiral is turned on. The medicine placed on the spiral falls into the elevator.</a:t>
            </a:r>
            <a:endParaRPr b="0" lang="es-ES" sz="2200" spc="-1" strike="noStrike">
              <a:solidFill>
                <a:srgbClr val="000000"/>
              </a:solidFill>
              <a:latin typeface="Arial"/>
            </a:endParaRPr>
          </a:p>
          <a:p>
            <a:pPr>
              <a:lnSpc>
                <a:spcPct val="90000"/>
              </a:lnSpc>
              <a:spcBef>
                <a:spcPts val="1001"/>
              </a:spcBef>
              <a:buNone/>
              <a:tabLst>
                <a:tab algn="l" pos="0"/>
              </a:tabLst>
            </a:pPr>
            <a:endParaRPr b="0" lang="es-ES" sz="2200" spc="-1" strike="noStrike">
              <a:solidFill>
                <a:srgbClr val="000000"/>
              </a:solidFill>
              <a:latin typeface="Arial"/>
            </a:endParaRPr>
          </a:p>
          <a:p>
            <a:pPr>
              <a:lnSpc>
                <a:spcPct val="90000"/>
              </a:lnSpc>
              <a:spcBef>
                <a:spcPts val="1001"/>
              </a:spcBef>
              <a:buNone/>
              <a:tabLst>
                <a:tab algn="l" pos="0"/>
              </a:tabLst>
            </a:pPr>
            <a:endParaRPr b="0" lang="es-ES" sz="2200" spc="-1" strike="noStrike">
              <a:solidFill>
                <a:srgbClr val="000000"/>
              </a:solidFill>
              <a:latin typeface="Arial"/>
            </a:endParaRPr>
          </a:p>
        </p:txBody>
      </p:sp>
      <p:pic>
        <p:nvPicPr>
          <p:cNvPr id="99" name="Google Shape;180;p6" descr=""/>
          <p:cNvPicPr/>
          <p:nvPr/>
        </p:nvPicPr>
        <p:blipFill>
          <a:blip r:embed="rId1"/>
          <a:stretch/>
        </p:blipFill>
        <p:spPr>
          <a:xfrm>
            <a:off x="579600" y="1391760"/>
            <a:ext cx="6646320" cy="4990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p:nvPr>
        </p:nvSpPr>
        <p:spPr>
          <a:xfrm>
            <a:off x="773640" y="2551320"/>
            <a:ext cx="4096080" cy="335592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pPr>
            <a:r>
              <a:rPr b="0" lang="en-US" sz="2200" spc="-1" strike="noStrike">
                <a:solidFill>
                  <a:srgbClr val="ffffff"/>
                </a:solidFill>
                <a:latin typeface="Century Gothic"/>
                <a:ea typeface="Century Gothic"/>
              </a:rPr>
              <a:t>Next the elevator goes down back to the base level;then an ejector cylinder pushes the medicine in the elevator to the ramp.</a:t>
            </a:r>
            <a:endParaRPr b="0" lang="es-ES" sz="2200" spc="-1" strike="noStrike">
              <a:solidFill>
                <a:srgbClr val="000000"/>
              </a:solidFill>
              <a:latin typeface="Arial"/>
            </a:endParaRPr>
          </a:p>
          <a:p>
            <a:pPr>
              <a:lnSpc>
                <a:spcPct val="90000"/>
              </a:lnSpc>
              <a:spcBef>
                <a:spcPts val="1001"/>
              </a:spcBef>
              <a:buNone/>
              <a:tabLst>
                <a:tab algn="l" pos="0"/>
              </a:tabLst>
            </a:pPr>
            <a:endParaRPr b="0" lang="es-ES" sz="2200" spc="-1" strike="noStrike">
              <a:solidFill>
                <a:srgbClr val="000000"/>
              </a:solidFill>
              <a:latin typeface="Arial"/>
            </a:endParaRPr>
          </a:p>
        </p:txBody>
      </p:sp>
      <p:pic>
        <p:nvPicPr>
          <p:cNvPr id="101" name="Google Shape;186;p7" descr=""/>
          <p:cNvPicPr/>
          <p:nvPr/>
        </p:nvPicPr>
        <p:blipFill>
          <a:blip r:embed="rId1"/>
          <a:stretch/>
        </p:blipFill>
        <p:spPr>
          <a:xfrm>
            <a:off x="5259240" y="1443600"/>
            <a:ext cx="6294960" cy="4726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p:nvPr>
        </p:nvSpPr>
        <p:spPr>
          <a:xfrm>
            <a:off x="1195920" y="2624040"/>
            <a:ext cx="4819320" cy="204840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pPr>
            <a:r>
              <a:rPr b="0" lang="en-US" sz="2200" spc="-1" strike="noStrike">
                <a:solidFill>
                  <a:srgbClr val="ffffff"/>
                </a:solidFill>
                <a:latin typeface="Century Gothic"/>
                <a:ea typeface="Century Gothic"/>
              </a:rPr>
              <a:t>Then the medicine is placed on the linear displacer, where a verification camera checks that everything is right with the medicine.</a:t>
            </a:r>
            <a:endParaRPr b="0" lang="es-ES" sz="2200" spc="-1" strike="noStrike">
              <a:solidFill>
                <a:srgbClr val="000000"/>
              </a:solidFill>
              <a:latin typeface="Arial"/>
            </a:endParaRPr>
          </a:p>
        </p:txBody>
      </p:sp>
      <p:pic>
        <p:nvPicPr>
          <p:cNvPr id="103" name="Google Shape;192;p8" descr=""/>
          <p:cNvPicPr/>
          <p:nvPr/>
        </p:nvPicPr>
        <p:blipFill>
          <a:blip r:embed="rId1"/>
          <a:stretch/>
        </p:blipFill>
        <p:spPr>
          <a:xfrm>
            <a:off x="7156800" y="411840"/>
            <a:ext cx="4443120" cy="59176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p:nvPr>
        </p:nvSpPr>
        <p:spPr>
          <a:xfrm>
            <a:off x="5099400" y="627120"/>
            <a:ext cx="7091280" cy="206208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pPr>
            <a:r>
              <a:rPr b="0" lang="en-US" sz="2200" spc="-1" strike="noStrike">
                <a:solidFill>
                  <a:srgbClr val="ffffff"/>
                </a:solidFill>
                <a:latin typeface="Century Gothic"/>
                <a:ea typeface="Century Gothic"/>
              </a:rPr>
              <a:t> </a:t>
            </a:r>
            <a:r>
              <a:rPr b="0" lang="en-US" sz="2200" spc="-1" strike="noStrike">
                <a:solidFill>
                  <a:srgbClr val="ffffff"/>
                </a:solidFill>
                <a:latin typeface="Century Gothic"/>
                <a:ea typeface="Century Gothic"/>
              </a:rPr>
              <a:t>If the medicine is ok, the linear displacer carries it to the stamping point where a cylinder stamps it with the date and the warranty stamp. After that the displacer carries it to the delivery point where finally another cylinder pushes it to the pickup cage.</a:t>
            </a:r>
            <a:endParaRPr b="0" lang="es-ES" sz="2200" spc="-1" strike="noStrike">
              <a:solidFill>
                <a:srgbClr val="000000"/>
              </a:solidFill>
              <a:latin typeface="Arial"/>
            </a:endParaRPr>
          </a:p>
        </p:txBody>
      </p:sp>
      <p:pic>
        <p:nvPicPr>
          <p:cNvPr id="105" name="Google Shape;198;p9" descr=""/>
          <p:cNvPicPr/>
          <p:nvPr/>
        </p:nvPicPr>
        <p:blipFill>
          <a:blip r:embed="rId1"/>
          <a:stretch/>
        </p:blipFill>
        <p:spPr>
          <a:xfrm>
            <a:off x="474840" y="627120"/>
            <a:ext cx="4291560" cy="5715720"/>
          </a:xfrm>
          <a:prstGeom prst="rect">
            <a:avLst/>
          </a:prstGeom>
          <a:ln w="0">
            <a:noFill/>
          </a:ln>
        </p:spPr>
      </p:pic>
      <p:pic>
        <p:nvPicPr>
          <p:cNvPr id="106" name="Google Shape;199;p9" descr=""/>
          <p:cNvPicPr/>
          <p:nvPr/>
        </p:nvPicPr>
        <p:blipFill>
          <a:blip r:embed="rId2"/>
          <a:stretch/>
        </p:blipFill>
        <p:spPr>
          <a:xfrm rot="16200000">
            <a:off x="6686640" y="3070080"/>
            <a:ext cx="3918960" cy="29422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p:nvPr>
        </p:nvSpPr>
        <p:spPr>
          <a:xfrm>
            <a:off x="702000" y="1394640"/>
            <a:ext cx="10819440" cy="1217160"/>
          </a:xfrm>
          <a:prstGeom prst="rect">
            <a:avLst/>
          </a:prstGeom>
          <a:noFill/>
          <a:ln w="0">
            <a:noFill/>
          </a:ln>
        </p:spPr>
        <p:txBody>
          <a:bodyPr lIns="90000" rIns="90000" tIns="45000" bIns="45000" anchor="t">
            <a:normAutofit/>
          </a:bodyPr>
          <a:p>
            <a:pPr marL="228600" indent="-228600">
              <a:lnSpc>
                <a:spcPct val="90000"/>
              </a:lnSpc>
              <a:spcBef>
                <a:spcPts val="1001"/>
              </a:spcBef>
              <a:buClr>
                <a:srgbClr val="ffffff"/>
              </a:buClr>
              <a:buFont typeface="Arial"/>
              <a:buChar char="•"/>
            </a:pPr>
            <a:r>
              <a:rPr b="0" lang="en-US" sz="2200" spc="-1" strike="noStrike">
                <a:solidFill>
                  <a:srgbClr val="ffffff"/>
                </a:solidFill>
                <a:latin typeface="Century Gothic"/>
                <a:ea typeface="Century Gothic"/>
              </a:rPr>
              <a:t>If the medicine is not ok, the displacer carries it to the discard point where a cylinder pushes it to the discard cage and the HMI screen informs to the client that the medicine is not ok. Finally the Automed gives the money back to the client.</a:t>
            </a:r>
            <a:endParaRPr b="0" lang="es-ES" sz="2200" spc="-1" strike="noStrike">
              <a:solidFill>
                <a:srgbClr val="000000"/>
              </a:solidFill>
              <a:latin typeface="Arial"/>
            </a:endParaRPr>
          </a:p>
        </p:txBody>
      </p:sp>
      <p:pic>
        <p:nvPicPr>
          <p:cNvPr id="108" name="Google Shape;205;p10" descr=""/>
          <p:cNvPicPr/>
          <p:nvPr/>
        </p:nvPicPr>
        <p:blipFill>
          <a:blip r:embed="rId1"/>
          <a:stretch/>
        </p:blipFill>
        <p:spPr>
          <a:xfrm>
            <a:off x="1810080" y="2612520"/>
            <a:ext cx="2765160" cy="3683160"/>
          </a:xfrm>
          <a:prstGeom prst="rect">
            <a:avLst/>
          </a:prstGeom>
          <a:ln w="0">
            <a:noFill/>
          </a:ln>
        </p:spPr>
      </p:pic>
      <p:pic>
        <p:nvPicPr>
          <p:cNvPr id="109" name="Google Shape;206;p10" descr=""/>
          <p:cNvPicPr/>
          <p:nvPr/>
        </p:nvPicPr>
        <p:blipFill>
          <a:blip r:embed="rId2"/>
          <a:stretch/>
        </p:blipFill>
        <p:spPr>
          <a:xfrm>
            <a:off x="5830920" y="2612520"/>
            <a:ext cx="4905720" cy="36831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TotalTime>
  <Application>LibreOffice/7.3.0.3$Windows_X86_64 LibreOffice_project/0f246aa12d0eee4a0f7adcefbf7c878fc2238db3</Application>
  <AppVersion>15.0000</AppVersion>
  <Words>862</Words>
  <Paragraphs>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2021-11-22T00:51:39Z</dcterms:created>
  <dc:creator>Usuario de Microsoft Office</dc:creator>
  <dc:description/>
  <dc:language>es-ES</dc:language>
  <cp:lastModifiedBy/>
  <dcterms:modified xsi:type="dcterms:W3CDTF">2022-05-17T18:11:48Z</dcterms:modified>
  <cp:revision>9</cp:revision>
  <dc:subject/>
  <dc:title>AUTOMED 2021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8</vt:i4>
  </property>
  <property fmtid="{D5CDD505-2E9C-101B-9397-08002B2CF9AE}" pid="3" name="PresentationFormat">
    <vt:lpwstr>Personalizado</vt:lpwstr>
  </property>
  <property fmtid="{D5CDD505-2E9C-101B-9397-08002B2CF9AE}" pid="4" name="Slides">
    <vt:i4>11</vt:i4>
  </property>
</Properties>
</file>